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258" r:id="rId6"/>
    <p:sldId id="257" r:id="rId7"/>
    <p:sldId id="296" r:id="rId8"/>
    <p:sldId id="301" r:id="rId9"/>
    <p:sldId id="300" r:id="rId10"/>
    <p:sldId id="299" r:id="rId11"/>
    <p:sldId id="298" r:id="rId12"/>
    <p:sldId id="297" r:id="rId13"/>
    <p:sldId id="287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49EBA5-9646-423D-879B-7235DA74AD2F}" v="3" dt="2023-02-13T14:15:49.7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n Nienhuis" userId="2c6c04f1-77c7-44b5-a463-93386779ab63" providerId="ADAL" clId="{6849EBA5-9646-423D-879B-7235DA74AD2F}"/>
    <pc:docChg chg="custSel addSld delSld modSld">
      <pc:chgData name="Ben Nienhuis" userId="2c6c04f1-77c7-44b5-a463-93386779ab63" providerId="ADAL" clId="{6849EBA5-9646-423D-879B-7235DA74AD2F}" dt="2023-02-13T14:27:56.011" v="469" actId="27636"/>
      <pc:docMkLst>
        <pc:docMk/>
      </pc:docMkLst>
      <pc:sldChg chg="modSp">
        <pc:chgData name="Ben Nienhuis" userId="2c6c04f1-77c7-44b5-a463-93386779ab63" providerId="ADAL" clId="{6849EBA5-9646-423D-879B-7235DA74AD2F}" dt="2023-02-13T14:13:40.121" v="1" actId="113"/>
        <pc:sldMkLst>
          <pc:docMk/>
          <pc:sldMk cId="1650583079" sldId="257"/>
        </pc:sldMkLst>
        <pc:spChg chg="mod">
          <ac:chgData name="Ben Nienhuis" userId="2c6c04f1-77c7-44b5-a463-93386779ab63" providerId="ADAL" clId="{6849EBA5-9646-423D-879B-7235DA74AD2F}" dt="2023-02-13T14:13:40.121" v="1" actId="113"/>
          <ac:spMkLst>
            <pc:docMk/>
            <pc:sldMk cId="1650583079" sldId="257"/>
            <ac:spMk id="3" creationId="{00000000-0000-0000-0000-000000000000}"/>
          </ac:spMkLst>
        </pc:spChg>
      </pc:sldChg>
      <pc:sldChg chg="modSp add del mod">
        <pc:chgData name="Ben Nienhuis" userId="2c6c04f1-77c7-44b5-a463-93386779ab63" providerId="ADAL" clId="{6849EBA5-9646-423D-879B-7235DA74AD2F}" dt="2023-02-13T14:27:56.011" v="469" actId="27636"/>
        <pc:sldMkLst>
          <pc:docMk/>
          <pc:sldMk cId="2532491773" sldId="287"/>
        </pc:sldMkLst>
        <pc:spChg chg="mod">
          <ac:chgData name="Ben Nienhuis" userId="2c6c04f1-77c7-44b5-a463-93386779ab63" providerId="ADAL" clId="{6849EBA5-9646-423D-879B-7235DA74AD2F}" dt="2023-02-13T14:27:56.011" v="469" actId="27636"/>
          <ac:spMkLst>
            <pc:docMk/>
            <pc:sldMk cId="2532491773" sldId="287"/>
            <ac:spMk id="3" creationId="{00000000-0000-0000-0000-000000000000}"/>
          </ac:spMkLst>
        </pc:spChg>
        <pc:picChg chg="mod">
          <ac:chgData name="Ben Nienhuis" userId="2c6c04f1-77c7-44b5-a463-93386779ab63" providerId="ADAL" clId="{6849EBA5-9646-423D-879B-7235DA74AD2F}" dt="2023-02-13T14:16:45.540" v="16" actId="14100"/>
          <ac:picMkLst>
            <pc:docMk/>
            <pc:sldMk cId="2532491773" sldId="287"/>
            <ac:picMk id="4" creationId="{00000000-0000-0000-0000-000000000000}"/>
          </ac:picMkLst>
        </pc:picChg>
      </pc:sldChg>
      <pc:sldChg chg="add del">
        <pc:chgData name="Ben Nienhuis" userId="2c6c04f1-77c7-44b5-a463-93386779ab63" providerId="ADAL" clId="{6849EBA5-9646-423D-879B-7235DA74AD2F}" dt="2023-02-13T14:15:49.762" v="14"/>
        <pc:sldMkLst>
          <pc:docMk/>
          <pc:sldMk cId="1716575132" sldId="296"/>
        </pc:sldMkLst>
      </pc:sldChg>
      <pc:sldChg chg="add">
        <pc:chgData name="Ben Nienhuis" userId="2c6c04f1-77c7-44b5-a463-93386779ab63" providerId="ADAL" clId="{6849EBA5-9646-423D-879B-7235DA74AD2F}" dt="2023-02-13T14:15:49.762" v="14"/>
        <pc:sldMkLst>
          <pc:docMk/>
          <pc:sldMk cId="426941337" sldId="297"/>
        </pc:sldMkLst>
      </pc:sldChg>
      <pc:sldChg chg="delSp modSp add mod delAnim">
        <pc:chgData name="Ben Nienhuis" userId="2c6c04f1-77c7-44b5-a463-93386779ab63" providerId="ADAL" clId="{6849EBA5-9646-423D-879B-7235DA74AD2F}" dt="2023-02-13T14:26:37.840" v="442" actId="478"/>
        <pc:sldMkLst>
          <pc:docMk/>
          <pc:sldMk cId="200113164" sldId="298"/>
        </pc:sldMkLst>
        <pc:picChg chg="del">
          <ac:chgData name="Ben Nienhuis" userId="2c6c04f1-77c7-44b5-a463-93386779ab63" providerId="ADAL" clId="{6849EBA5-9646-423D-879B-7235DA74AD2F}" dt="2023-02-13T14:26:36.182" v="441" actId="478"/>
          <ac:picMkLst>
            <pc:docMk/>
            <pc:sldMk cId="200113164" sldId="298"/>
            <ac:picMk id="4" creationId="{00000000-0000-0000-0000-000000000000}"/>
          </ac:picMkLst>
        </pc:picChg>
        <pc:picChg chg="del">
          <ac:chgData name="Ben Nienhuis" userId="2c6c04f1-77c7-44b5-a463-93386779ab63" providerId="ADAL" clId="{6849EBA5-9646-423D-879B-7235DA74AD2F}" dt="2023-02-13T14:26:34.567" v="439" actId="478"/>
          <ac:picMkLst>
            <pc:docMk/>
            <pc:sldMk cId="200113164" sldId="298"/>
            <ac:picMk id="5" creationId="{00000000-0000-0000-0000-000000000000}"/>
          </ac:picMkLst>
        </pc:picChg>
        <pc:picChg chg="del">
          <ac:chgData name="Ben Nienhuis" userId="2c6c04f1-77c7-44b5-a463-93386779ab63" providerId="ADAL" clId="{6849EBA5-9646-423D-879B-7235DA74AD2F}" dt="2023-02-13T14:26:35.421" v="440" actId="478"/>
          <ac:picMkLst>
            <pc:docMk/>
            <pc:sldMk cId="200113164" sldId="298"/>
            <ac:picMk id="6" creationId="{00000000-0000-0000-0000-000000000000}"/>
          </ac:picMkLst>
        </pc:picChg>
        <pc:picChg chg="del">
          <ac:chgData name="Ben Nienhuis" userId="2c6c04f1-77c7-44b5-a463-93386779ab63" providerId="ADAL" clId="{6849EBA5-9646-423D-879B-7235DA74AD2F}" dt="2023-02-13T14:26:37.840" v="442" actId="478"/>
          <ac:picMkLst>
            <pc:docMk/>
            <pc:sldMk cId="200113164" sldId="298"/>
            <ac:picMk id="7" creationId="{00000000-0000-0000-0000-000000000000}"/>
          </ac:picMkLst>
        </pc:picChg>
        <pc:picChg chg="del mod">
          <ac:chgData name="Ben Nienhuis" userId="2c6c04f1-77c7-44b5-a463-93386779ab63" providerId="ADAL" clId="{6849EBA5-9646-423D-879B-7235DA74AD2F}" dt="2023-02-13T14:26:33.553" v="438" actId="478"/>
          <ac:picMkLst>
            <pc:docMk/>
            <pc:sldMk cId="200113164" sldId="298"/>
            <ac:picMk id="8" creationId="{00000000-0000-0000-0000-000000000000}"/>
          </ac:picMkLst>
        </pc:picChg>
      </pc:sldChg>
      <pc:sldChg chg="add">
        <pc:chgData name="Ben Nienhuis" userId="2c6c04f1-77c7-44b5-a463-93386779ab63" providerId="ADAL" clId="{6849EBA5-9646-423D-879B-7235DA74AD2F}" dt="2023-02-13T14:15:49.762" v="14"/>
        <pc:sldMkLst>
          <pc:docMk/>
          <pc:sldMk cId="1027400365" sldId="299"/>
        </pc:sldMkLst>
      </pc:sldChg>
      <pc:sldChg chg="del">
        <pc:chgData name="Ben Nienhuis" userId="2c6c04f1-77c7-44b5-a463-93386779ab63" providerId="ADAL" clId="{6849EBA5-9646-423D-879B-7235DA74AD2F}" dt="2023-02-13T14:13:45.470" v="3" actId="47"/>
        <pc:sldMkLst>
          <pc:docMk/>
          <pc:sldMk cId="1420065714" sldId="300"/>
        </pc:sldMkLst>
      </pc:sldChg>
      <pc:sldChg chg="add">
        <pc:chgData name="Ben Nienhuis" userId="2c6c04f1-77c7-44b5-a463-93386779ab63" providerId="ADAL" clId="{6849EBA5-9646-423D-879B-7235DA74AD2F}" dt="2023-02-13T14:15:49.762" v="14"/>
        <pc:sldMkLst>
          <pc:docMk/>
          <pc:sldMk cId="1969370108" sldId="300"/>
        </pc:sldMkLst>
      </pc:sldChg>
      <pc:sldChg chg="add">
        <pc:chgData name="Ben Nienhuis" userId="2c6c04f1-77c7-44b5-a463-93386779ab63" providerId="ADAL" clId="{6849EBA5-9646-423D-879B-7235DA74AD2F}" dt="2023-02-13T14:15:49.762" v="14"/>
        <pc:sldMkLst>
          <pc:docMk/>
          <pc:sldMk cId="1977726000" sldId="301"/>
        </pc:sldMkLst>
      </pc:sldChg>
      <pc:sldChg chg="del">
        <pc:chgData name="Ben Nienhuis" userId="2c6c04f1-77c7-44b5-a463-93386779ab63" providerId="ADAL" clId="{6849EBA5-9646-423D-879B-7235DA74AD2F}" dt="2023-02-13T14:13:46.630" v="5" actId="47"/>
        <pc:sldMkLst>
          <pc:docMk/>
          <pc:sldMk cId="2282441797" sldId="301"/>
        </pc:sldMkLst>
      </pc:sldChg>
      <pc:sldChg chg="del">
        <pc:chgData name="Ben Nienhuis" userId="2c6c04f1-77c7-44b5-a463-93386779ab63" providerId="ADAL" clId="{6849EBA5-9646-423D-879B-7235DA74AD2F}" dt="2023-02-13T14:13:46.081" v="4" actId="47"/>
        <pc:sldMkLst>
          <pc:docMk/>
          <pc:sldMk cId="1009463487" sldId="302"/>
        </pc:sldMkLst>
      </pc:sldChg>
      <pc:sldChg chg="del">
        <pc:chgData name="Ben Nienhuis" userId="2c6c04f1-77c7-44b5-a463-93386779ab63" providerId="ADAL" clId="{6849EBA5-9646-423D-879B-7235DA74AD2F}" dt="2023-02-13T14:13:47.155" v="6" actId="47"/>
        <pc:sldMkLst>
          <pc:docMk/>
          <pc:sldMk cId="1160791062" sldId="303"/>
        </pc:sldMkLst>
      </pc:sldChg>
      <pc:sldChg chg="del">
        <pc:chgData name="Ben Nienhuis" userId="2c6c04f1-77c7-44b5-a463-93386779ab63" providerId="ADAL" clId="{6849EBA5-9646-423D-879B-7235DA74AD2F}" dt="2023-02-13T14:13:48.764" v="8" actId="47"/>
        <pc:sldMkLst>
          <pc:docMk/>
          <pc:sldMk cId="3894569773" sldId="304"/>
        </pc:sldMkLst>
      </pc:sldChg>
      <pc:sldChg chg="del">
        <pc:chgData name="Ben Nienhuis" userId="2c6c04f1-77c7-44b5-a463-93386779ab63" providerId="ADAL" clId="{6849EBA5-9646-423D-879B-7235DA74AD2F}" dt="2023-02-13T14:13:48.174" v="7" actId="47"/>
        <pc:sldMkLst>
          <pc:docMk/>
          <pc:sldMk cId="1020975979" sldId="305"/>
        </pc:sldMkLst>
      </pc:sldChg>
      <pc:sldChg chg="del">
        <pc:chgData name="Ben Nienhuis" userId="2c6c04f1-77c7-44b5-a463-93386779ab63" providerId="ADAL" clId="{6849EBA5-9646-423D-879B-7235DA74AD2F}" dt="2023-02-13T14:13:50.527" v="11" actId="47"/>
        <pc:sldMkLst>
          <pc:docMk/>
          <pc:sldMk cId="4022991956" sldId="307"/>
        </pc:sldMkLst>
      </pc:sldChg>
      <pc:sldChg chg="del">
        <pc:chgData name="Ben Nienhuis" userId="2c6c04f1-77c7-44b5-a463-93386779ab63" providerId="ADAL" clId="{6849EBA5-9646-423D-879B-7235DA74AD2F}" dt="2023-02-13T14:13:49.917" v="10" actId="47"/>
        <pc:sldMkLst>
          <pc:docMk/>
          <pc:sldMk cId="1888510624" sldId="308"/>
        </pc:sldMkLst>
      </pc:sldChg>
      <pc:sldChg chg="del">
        <pc:chgData name="Ben Nienhuis" userId="2c6c04f1-77c7-44b5-a463-93386779ab63" providerId="ADAL" clId="{6849EBA5-9646-423D-879B-7235DA74AD2F}" dt="2023-02-13T14:13:49.285" v="9" actId="47"/>
        <pc:sldMkLst>
          <pc:docMk/>
          <pc:sldMk cId="484160379" sldId="309"/>
        </pc:sldMkLst>
      </pc:sldChg>
      <pc:sldChg chg="del">
        <pc:chgData name="Ben Nienhuis" userId="2c6c04f1-77c7-44b5-a463-93386779ab63" providerId="ADAL" clId="{6849EBA5-9646-423D-879B-7235DA74AD2F}" dt="2023-02-13T14:14:04.061" v="13" actId="47"/>
        <pc:sldMkLst>
          <pc:docMk/>
          <pc:sldMk cId="14827732" sldId="31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413841-7D0E-4ED5-850C-4305C62235CD}" type="datetimeFigureOut">
              <a:rPr lang="nl-NL" smtClean="0"/>
              <a:t>13-2-2023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5DF346-A44A-4795-9EE5-1A420750B1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6871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52905-DD8D-4F61-98BD-F5DF5CC06FC6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44821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52905-DD8D-4F61-98BD-F5DF5CC06FC6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46118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52905-DD8D-4F61-98BD-F5DF5CC06FC6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47676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52905-DD8D-4F61-98BD-F5DF5CC06FC6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87929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52905-DD8D-4F61-98BD-F5DF5CC06FC6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66867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52905-DD8D-4F61-98BD-F5DF5CC06FC6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13387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52905-DD8D-4F61-98BD-F5DF5CC06FC6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70067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52905-DD8D-4F61-98BD-F5DF5CC06FC6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55241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52905-DD8D-4F61-98BD-F5DF5CC06FC6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9614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pening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1130533" y="6142150"/>
            <a:ext cx="468006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41450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d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AB3E6-CF75-4834-87AD-C1A0F9BB7B7B}" type="datetimeFigureOut">
              <a:rPr lang="nl-NL" smtClean="0"/>
              <a:t>13-2-2023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1895E-B9D0-45B8-8FCB-6ADC3E3F11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34495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diaMet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8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/>
          <a:lstStyle>
            <a:lvl1pPr marL="0" indent="0" algn="l">
              <a:buFontTx/>
              <a:buNone/>
              <a:defRPr sz="1600" baseline="0"/>
            </a:lvl1pPr>
          </a:lstStyle>
          <a:p>
            <a:r>
              <a:rPr lang="nl-NL" dirty="0"/>
              <a:t>Klik op het pictogram in het midden om een achtergrondafbeelding toe te voegen (19,05 x 27 cm). </a:t>
            </a:r>
            <a:br>
              <a:rPr lang="nl-NL" dirty="0"/>
            </a:br>
            <a:r>
              <a:rPr lang="nl-NL" dirty="0"/>
              <a:t>Verplaats deze vervolgens naar de achtergrond om de tekst te typen.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0000" y="3060000"/>
            <a:ext cx="8280000" cy="72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44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20000" y="3816000"/>
            <a:ext cx="8280000" cy="720000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768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diaZonder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0000" y="3060000"/>
            <a:ext cx="8280000" cy="72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4400" b="1" i="0" baseline="0">
                <a:solidFill>
                  <a:srgbClr val="1E201F"/>
                </a:solidFill>
                <a:latin typeface="Arial" panose="020B0604020202020204" pitchFamily="34" charset="0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20000" y="3816000"/>
            <a:ext cx="8280000" cy="720000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rgbClr val="1E201F"/>
                </a:solidFill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055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tekst/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818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8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/>
          <a:lstStyle>
            <a:lvl1pPr marL="0" indent="0" algn="l">
              <a:buFontTx/>
              <a:buNone/>
              <a:defRPr sz="1600" baseline="0"/>
            </a:lvl1pPr>
          </a:lstStyle>
          <a:p>
            <a:r>
              <a:rPr lang="nl-NL" dirty="0"/>
              <a:t>Klik op het pictogram in het midden om een achtergrondafbeelding toe te voegen (19,05 x 27 cm). </a:t>
            </a:r>
            <a:br>
              <a:rPr lang="nl-NL" dirty="0"/>
            </a:b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888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5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/>
            </a:lvl1pPr>
          </a:lstStyle>
          <a:p>
            <a:r>
              <a:rPr lang="nl-NL" dirty="0"/>
              <a:t>Klik op het pictogram in het midden om een afbeelding toe te voegen (19,05 x 10 cm).</a:t>
            </a:r>
            <a:r>
              <a:rPr lang="nl-NL" sz="1600" dirty="0"/>
              <a:t> 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886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4932000" cy="7200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2088000" y="1476000"/>
            <a:ext cx="3600000" cy="4680000"/>
          </a:xfrm>
        </p:spPr>
        <p:txBody>
          <a:bodyPr/>
          <a:lstStyle/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6" name="Tijdelijke aanduiding voor afbeelding 5"/>
          <p:cNvSpPr>
            <a:spLocks noGrp="1"/>
          </p:cNvSpPr>
          <p:nvPr>
            <p:ph type="pic" sz="quarter" idx="11" hasCustomPrompt="1"/>
          </p:nvPr>
        </p:nvSpPr>
        <p:spPr>
          <a:xfrm>
            <a:off x="6120000" y="0"/>
            <a:ext cx="3600000" cy="6858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</a:lstStyle>
          <a:p>
            <a:r>
              <a:rPr lang="nl-NL" dirty="0"/>
              <a:t>Klik op het pictogram in het midden om een afbeelding toe te voegen (19,05 x 10 cm).</a:t>
            </a:r>
            <a:r>
              <a:rPr lang="nl-NL" sz="1600" dirty="0"/>
              <a:t> </a:t>
            </a:r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399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4932000" cy="7200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2088000" y="1476000"/>
            <a:ext cx="7200000" cy="4680000"/>
          </a:xfrm>
        </p:spPr>
        <p:txBody>
          <a:bodyPr/>
          <a:lstStyle/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04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lo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1130533" y="6142150"/>
            <a:ext cx="468006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49768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9036000" cy="1080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052000" y="1728000"/>
            <a:ext cx="77400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625692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2" r:id="rId3"/>
    <p:sldLayoutId id="2147483650" r:id="rId4"/>
    <p:sldLayoutId id="2147483653" r:id="rId5"/>
    <p:sldLayoutId id="2147483657" r:id="rId6"/>
    <p:sldLayoutId id="2147483654" r:id="rId7"/>
    <p:sldLayoutId id="2147483655" r:id="rId8"/>
    <p:sldLayoutId id="2147483656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baseline="0">
          <a:solidFill>
            <a:srgbClr val="1E201F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0" indent="-36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 baseline="0">
          <a:solidFill>
            <a:srgbClr val="1E201F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buFontTx/>
        <a:buNone/>
        <a:defRPr sz="2400" kern="1200" baseline="0">
          <a:solidFill>
            <a:srgbClr val="1E201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E201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E201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E201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064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31136" y="954859"/>
            <a:ext cx="7729728" cy="1188720"/>
          </a:xfrm>
        </p:spPr>
        <p:txBody>
          <a:bodyPr/>
          <a:lstStyle/>
          <a:p>
            <a:r>
              <a:rPr lang="nl-NL" dirty="0"/>
              <a:t>Opdracht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45675" y="1637773"/>
            <a:ext cx="9015189" cy="426536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sz="3100" dirty="0"/>
              <a:t>In hoofdstuk 6 van je verslag plaats je en reflecteer je op:</a:t>
            </a:r>
          </a:p>
          <a:p>
            <a:pPr marL="0" indent="0">
              <a:buNone/>
            </a:pPr>
            <a:r>
              <a:rPr lang="nl-NL" sz="3100" dirty="0"/>
              <a:t> </a:t>
            </a:r>
          </a:p>
          <a:p>
            <a:pPr marL="0" indent="0">
              <a:buNone/>
            </a:pPr>
            <a:r>
              <a:rPr lang="nl-NL" sz="3100" dirty="0"/>
              <a:t>-Vlottende productiemiddelen</a:t>
            </a:r>
          </a:p>
          <a:p>
            <a:pPr marL="0" indent="0">
              <a:buNone/>
            </a:pPr>
            <a:r>
              <a:rPr lang="nl-NL" sz="3100" i="1" dirty="0"/>
              <a:t>de kostprijsbegroting die je hebt gemaakt in de lessen kostprijs</a:t>
            </a:r>
          </a:p>
          <a:p>
            <a:pPr marL="0" indent="0">
              <a:buNone/>
            </a:pPr>
            <a:endParaRPr lang="nl-NL" sz="3100" i="1" dirty="0"/>
          </a:p>
          <a:p>
            <a:pPr marL="0" indent="0">
              <a:buNone/>
            </a:pPr>
            <a:r>
              <a:rPr lang="nl-NL" sz="3100" i="1" dirty="0"/>
              <a:t>-Arbeid en d</a:t>
            </a:r>
            <a:r>
              <a:rPr lang="nl-NL" sz="3100" dirty="0"/>
              <a:t>iensten derden</a:t>
            </a:r>
          </a:p>
          <a:p>
            <a:pPr marL="0" indent="0">
              <a:buNone/>
            </a:pPr>
            <a:r>
              <a:rPr lang="nl-NL" sz="3100" i="1" dirty="0"/>
              <a:t>wat wordt er allemaal in gehuurd</a:t>
            </a:r>
          </a:p>
          <a:p>
            <a:pPr marL="0" indent="0">
              <a:buNone/>
            </a:pPr>
            <a:endParaRPr lang="nl-NL" sz="3100" dirty="0"/>
          </a:p>
          <a:p>
            <a:pPr marL="0" indent="0">
              <a:buNone/>
            </a:pPr>
            <a:r>
              <a:rPr lang="nl-NL" sz="3100" dirty="0"/>
              <a:t>-Duurzame productie middelen</a:t>
            </a:r>
          </a:p>
          <a:p>
            <a:pPr indent="0">
              <a:buNone/>
            </a:pPr>
            <a:r>
              <a:rPr lang="nl-NL" sz="3100" i="1" dirty="0"/>
              <a:t>Kijk met name naar het machine park</a:t>
            </a:r>
          </a:p>
          <a:p>
            <a:pPr marL="342900" indent="-342900">
              <a:buFontTx/>
              <a:buChar char="-"/>
            </a:pPr>
            <a:endParaRPr lang="nl-NL" sz="3100" i="1" dirty="0"/>
          </a:p>
          <a:p>
            <a:pPr marL="0" indent="0">
              <a:buNone/>
            </a:pPr>
            <a:r>
              <a:rPr lang="nl-NL" sz="3100" dirty="0"/>
              <a:t>Zijn deze posten in jouw ogen te verantwoorden of kan men beter inhuren/uitbesteden?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27035" y="5141842"/>
            <a:ext cx="2062787" cy="141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491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/>
              <a:t>Teelttechnisch</a:t>
            </a:r>
            <a:r>
              <a:rPr lang="nl-NL" dirty="0"/>
              <a:t> management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Optimaliseren teeltplanning</a:t>
            </a:r>
          </a:p>
        </p:txBody>
      </p:sp>
    </p:spTree>
    <p:extLst>
      <p:ext uri="{BB962C8B-B14F-4D97-AF65-F5344CB8AC3E}">
        <p14:creationId xmlns:p14="http://schemas.microsoft.com/office/powerpoint/2010/main" val="3237251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Planning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Les 1: Het voorbeeldbedrijf</a:t>
            </a:r>
          </a:p>
          <a:p>
            <a:r>
              <a:rPr lang="nl-NL" dirty="0"/>
              <a:t>Les 2: Planning en teelt</a:t>
            </a:r>
          </a:p>
          <a:p>
            <a:r>
              <a:rPr lang="nl-NL" dirty="0"/>
              <a:t>Les 3: Planning en ruimte</a:t>
            </a:r>
          </a:p>
          <a:p>
            <a:r>
              <a:rPr lang="nl-NL" dirty="0"/>
              <a:t>Les 4: Planning en tijd</a:t>
            </a:r>
          </a:p>
          <a:p>
            <a:r>
              <a:rPr lang="nl-NL" dirty="0"/>
              <a:t>Les 5: Planning en arbeid</a:t>
            </a:r>
          </a:p>
          <a:p>
            <a:r>
              <a:rPr lang="nl-NL" b="1" dirty="0"/>
              <a:t>Les 6: Planning en opbrengst</a:t>
            </a:r>
          </a:p>
          <a:p>
            <a:r>
              <a:rPr lang="nl-NL" dirty="0"/>
              <a:t>Les 7: Samenvatting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034" y="3924608"/>
            <a:ext cx="4048125" cy="2686050"/>
          </a:xfrm>
          <a:prstGeom prst="rect">
            <a:avLst/>
          </a:prstGeom>
          <a:effectLst>
            <a:softEdge rad="381000"/>
          </a:effectLst>
        </p:spPr>
      </p:pic>
    </p:spTree>
    <p:extLst>
      <p:ext uri="{BB962C8B-B14F-4D97-AF65-F5344CB8AC3E}">
        <p14:creationId xmlns:p14="http://schemas.microsoft.com/office/powerpoint/2010/main" val="1650583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31136" y="954859"/>
            <a:ext cx="7729728" cy="1188720"/>
          </a:xfrm>
        </p:spPr>
        <p:txBody>
          <a:bodyPr>
            <a:normAutofit/>
          </a:bodyPr>
          <a:lstStyle/>
          <a:p>
            <a:r>
              <a:rPr lang="nl-NL" dirty="0"/>
              <a:t>Planning en opbrengst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231136" y="2638044"/>
            <a:ext cx="6835591" cy="3582452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Per teelt moet je op de hoogte zijn van de opbrengsten en de toegerekende kosten. Je moet met andere worden kunnen beschikken over saldobegrotingen. </a:t>
            </a:r>
          </a:p>
          <a:p>
            <a:pPr marL="0" indent="0">
              <a:buNone/>
            </a:pPr>
            <a:r>
              <a:rPr lang="nl-NL" dirty="0"/>
              <a:t>Het saldo is de verwachte opbrengst minus de toegerekende kosten (de kosten die direct toe te schrijven zijn aan de teelt, zoals potten, planten en dergelijke).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56155" y="2737483"/>
            <a:ext cx="1554615" cy="3383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575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31136" y="954859"/>
            <a:ext cx="7729728" cy="1188720"/>
          </a:xfrm>
        </p:spPr>
        <p:txBody>
          <a:bodyPr>
            <a:normAutofit/>
          </a:bodyPr>
          <a:lstStyle/>
          <a:p>
            <a:r>
              <a:rPr lang="nl-NL" dirty="0"/>
              <a:t>Planning en opbrengst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231136" y="2638044"/>
            <a:ext cx="6835591" cy="3582452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Door middel van deze begrotingen kan je teelten analyseren op winstgevendheid mits je ook de arbeidskosten kent. </a:t>
            </a:r>
          </a:p>
          <a:p>
            <a:pPr marL="0" indent="0">
              <a:buNone/>
            </a:pPr>
            <a:r>
              <a:rPr lang="nl-NL" dirty="0"/>
              <a:t>We gaan er daarbij vanuit dat de kosten van de duurzame productiemiddelen (</a:t>
            </a:r>
            <a:r>
              <a:rPr lang="nl-NL" dirty="0" err="1"/>
              <a:t>d.p.m</a:t>
            </a:r>
            <a:r>
              <a:rPr lang="nl-NL" dirty="0"/>
              <a:t>.) en algemene kosten voor iedere teelt gelijk zijn. </a:t>
            </a:r>
          </a:p>
          <a:p>
            <a:pPr marL="0" indent="0">
              <a:buNone/>
            </a:pPr>
            <a:r>
              <a:rPr lang="nl-NL" dirty="0"/>
              <a:t>De kosten van extra investeringen moeten wel direct aan de teelt toegekend worden.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89970" y="2737483"/>
            <a:ext cx="1554615" cy="3383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726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31136" y="954859"/>
            <a:ext cx="7729728" cy="1188720"/>
          </a:xfrm>
        </p:spPr>
        <p:txBody>
          <a:bodyPr>
            <a:normAutofit/>
          </a:bodyPr>
          <a:lstStyle/>
          <a:p>
            <a:r>
              <a:rPr lang="nl-NL" dirty="0"/>
              <a:t>Planning en opbrengst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231136" y="2638044"/>
            <a:ext cx="6835591" cy="3582452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Vooral op kleine bedrijven kan het soms verstandig zijn om te kiezen voor maximale teeltopbrengst, ook als dit een enorme arbeidspiek tot gevolg heeft. </a:t>
            </a:r>
          </a:p>
          <a:p>
            <a:pPr marL="0" indent="0">
              <a:buNone/>
            </a:pPr>
            <a:r>
              <a:rPr lang="nl-NL" dirty="0"/>
              <a:t>Met name kleine gezinsbedrijven moeten profiteren van hun flexibelere arbeidsinzet. In dit geval is de te verwachte veilingopbrengst in een bepaalde periode uitgangspunt bij de planning.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69370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3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467707" y="2903094"/>
            <a:ext cx="3603121" cy="2397713"/>
          </a:xfrm>
          <a:prstGeom prst="rect">
            <a:avLst/>
          </a:prstGeom>
          <a:effectLst>
            <a:softEdge rad="469900"/>
          </a:effec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31136" y="954859"/>
            <a:ext cx="7729728" cy="1188720"/>
          </a:xfrm>
        </p:spPr>
        <p:txBody>
          <a:bodyPr>
            <a:normAutofit/>
          </a:bodyPr>
          <a:lstStyle/>
          <a:p>
            <a:r>
              <a:rPr lang="nl-NL" dirty="0"/>
              <a:t>Planning en opbrengst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231136" y="2638044"/>
            <a:ext cx="6835591" cy="3582452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In de tuinbouw geen stabiele prijzen. </a:t>
            </a:r>
          </a:p>
          <a:p>
            <a:pPr marL="0" indent="0">
              <a:buNone/>
            </a:pPr>
            <a:r>
              <a:rPr lang="nl-NL" dirty="0"/>
              <a:t>Het saldo is afhankelijk van:</a:t>
            </a:r>
          </a:p>
          <a:p>
            <a:r>
              <a:rPr lang="nl-NL" dirty="0"/>
              <a:t>Geteelde soort</a:t>
            </a:r>
          </a:p>
          <a:p>
            <a:r>
              <a:rPr lang="nl-NL" dirty="0"/>
              <a:t>Oppotdatum </a:t>
            </a:r>
          </a:p>
          <a:p>
            <a:r>
              <a:rPr lang="nl-NL" dirty="0" err="1"/>
              <a:t>Potmaat</a:t>
            </a:r>
            <a:endParaRPr lang="nl-NL" dirty="0"/>
          </a:p>
          <a:p>
            <a:r>
              <a:rPr lang="nl-NL" dirty="0"/>
              <a:t>Teeltmethode</a:t>
            </a:r>
          </a:p>
          <a:p>
            <a:r>
              <a:rPr lang="nl-NL" dirty="0"/>
              <a:t>Afzetmethode</a:t>
            </a:r>
          </a:p>
          <a:p>
            <a:r>
              <a:rPr lang="nl-NL" dirty="0"/>
              <a:t>Temperatuurinstelling 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27400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31136" y="954859"/>
            <a:ext cx="7729728" cy="1188720"/>
          </a:xfrm>
        </p:spPr>
        <p:txBody>
          <a:bodyPr>
            <a:normAutofit/>
          </a:bodyPr>
          <a:lstStyle/>
          <a:p>
            <a:r>
              <a:rPr lang="nl-NL" dirty="0"/>
              <a:t>Planning en opbrengst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231136" y="2638044"/>
            <a:ext cx="6835591" cy="3582452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Kostensoorten op het bedrijf</a:t>
            </a:r>
          </a:p>
          <a:p>
            <a:r>
              <a:rPr lang="nl-NL" dirty="0"/>
              <a:t>Vlottende productiemiddelen</a:t>
            </a:r>
          </a:p>
          <a:p>
            <a:r>
              <a:rPr lang="nl-NL" dirty="0"/>
              <a:t>Arbeid </a:t>
            </a:r>
          </a:p>
          <a:p>
            <a:r>
              <a:rPr lang="nl-NL" dirty="0"/>
              <a:t>Diensten van derden</a:t>
            </a:r>
          </a:p>
          <a:p>
            <a:r>
              <a:rPr lang="nl-NL" dirty="0"/>
              <a:t>Duurzame productiemiddelen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0113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31136" y="954859"/>
            <a:ext cx="7729728" cy="1188720"/>
          </a:xfrm>
        </p:spPr>
        <p:txBody>
          <a:bodyPr>
            <a:normAutofit/>
          </a:bodyPr>
          <a:lstStyle/>
          <a:p>
            <a:r>
              <a:rPr lang="nl-NL" dirty="0"/>
              <a:t>Planning en opbrengst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231136" y="2638044"/>
            <a:ext cx="6835591" cy="3582452"/>
          </a:xfrm>
        </p:spPr>
        <p:txBody>
          <a:bodyPr/>
          <a:lstStyle/>
          <a:p>
            <a:r>
              <a:rPr lang="nl-NL" dirty="0"/>
              <a:t>De kosten die bij duurzame productiemiddelen worden gemaakt bestaan uit drie onderdelen:</a:t>
            </a:r>
            <a:endParaRPr lang="nl-NL" sz="2400" dirty="0"/>
          </a:p>
          <a:p>
            <a:pPr lvl="3"/>
            <a:r>
              <a:rPr lang="nl-NL" dirty="0"/>
              <a:t>Afschrijvingskosten</a:t>
            </a:r>
            <a:endParaRPr lang="nl-NL" sz="2000" dirty="0"/>
          </a:p>
          <a:p>
            <a:pPr lvl="3"/>
            <a:r>
              <a:rPr lang="nl-NL" dirty="0"/>
              <a:t>Rentekosten</a:t>
            </a:r>
            <a:endParaRPr lang="nl-NL" sz="2000" dirty="0"/>
          </a:p>
          <a:p>
            <a:pPr lvl="3"/>
            <a:r>
              <a:rPr lang="nl-NL" dirty="0"/>
              <a:t>Onderhoudskosten</a:t>
            </a:r>
            <a:endParaRPr lang="nl-NL" sz="2000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6941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chtergroen PP van zone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GroeneWel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htergroen PP van zone" id="{675F9B1A-8E97-4866-B654-6E773CF2DE0C}" vid="{D9F01F32-646D-4132-95FB-6653F27EA7E4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cb1c85b-b197-48cd-8bb1-fe9e9ee0096b">
      <Terms xmlns="http://schemas.microsoft.com/office/infopath/2007/PartnerControls"/>
    </lcf76f155ced4ddcb4097134ff3c332f>
    <TaxCatchAll xmlns="414a8a67-acf6-4b09-bb49-f84330b442d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4FEFE2E46C86D4A9898CCC49B418B36" ma:contentTypeVersion="14" ma:contentTypeDescription="Een nieuw document maken." ma:contentTypeScope="" ma:versionID="df26e2361f59d12fcab5caeb108a0da6">
  <xsd:schema xmlns:xsd="http://www.w3.org/2001/XMLSchema" xmlns:xs="http://www.w3.org/2001/XMLSchema" xmlns:p="http://schemas.microsoft.com/office/2006/metadata/properties" xmlns:ns2="2cb1c85b-b197-48cd-8bb1-fe9e9ee0096b" xmlns:ns3="414a8a67-acf6-4b09-bb49-f84330b442d7" xmlns:ns4="5ad07612-1080-49cf-8fb2-28e7c3022d9a" targetNamespace="http://schemas.microsoft.com/office/2006/metadata/properties" ma:root="true" ma:fieldsID="2ec27913bf823355671e7e45cf2fbb5d" ns2:_="" ns3:_="" ns4:_="">
    <xsd:import namespace="2cb1c85b-b197-48cd-8bb1-fe9e9ee0096b"/>
    <xsd:import namespace="414a8a67-acf6-4b09-bb49-f84330b442d7"/>
    <xsd:import namespace="5ad07612-1080-49cf-8fb2-28e7c3022d9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b1c85b-b197-48cd-8bb1-fe9e9ee009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ec6a8442-1569-46a6-a14f-f23e9ec9d84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4a8a67-acf6-4b09-bb49-f84330b442d7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248ea8ce-d6d7-4c67-93d5-dcdb41321123}" ma:internalName="TaxCatchAll" ma:showField="CatchAllData" ma:web="5ad07612-1080-49cf-8fb2-28e7c3022d9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d07612-1080-49cf-8fb2-28e7c3022d9a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95E054-A4D1-494E-8569-2006FB09F6F4}">
  <ds:schemaRefs>
    <ds:schemaRef ds:uri="http://schemas.openxmlformats.org/package/2006/metadata/core-properties"/>
    <ds:schemaRef ds:uri="http://schemas.microsoft.com/office/2006/documentManagement/types"/>
    <ds:schemaRef ds:uri="915d7cad-3e71-4cea-95bb-ac32222adf06"/>
    <ds:schemaRef ds:uri="http://www.w3.org/XML/1998/namespace"/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  <ds:schemaRef ds:uri="82ac19c3-1cff-4f70-a585-2de21a3866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7A4269B9-6830-4CEC-90D0-241D69E766D9}"/>
</file>

<file path=customXml/itemProps3.xml><?xml version="1.0" encoding="utf-8"?>
<ds:datastoreItem xmlns:ds="http://schemas.openxmlformats.org/officeDocument/2006/customXml" ds:itemID="{B65929FC-507C-4225-ADC4-799D2B4F0F6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Achtergroen PP van zone</Template>
  <TotalTime>238</TotalTime>
  <Words>355</Words>
  <Application>Microsoft Office PowerPoint</Application>
  <PresentationFormat>Breedbeeld</PresentationFormat>
  <Paragraphs>62</Paragraphs>
  <Slides>10</Slides>
  <Notes>9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Arial</vt:lpstr>
      <vt:lpstr>Calibri</vt:lpstr>
      <vt:lpstr>Achtergroen PP van zone</vt:lpstr>
      <vt:lpstr>PowerPoint-presentatie</vt:lpstr>
      <vt:lpstr>Teelttechnisch management</vt:lpstr>
      <vt:lpstr>Planning</vt:lpstr>
      <vt:lpstr>Planning en opbrengst</vt:lpstr>
      <vt:lpstr>Planning en opbrengst</vt:lpstr>
      <vt:lpstr>Planning en opbrengst</vt:lpstr>
      <vt:lpstr>Planning en opbrengst</vt:lpstr>
      <vt:lpstr>Planning en opbrengst</vt:lpstr>
      <vt:lpstr>Planning en opbrengst</vt:lpstr>
      <vt:lpstr>Opdracht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Bertus Boer</dc:creator>
  <cp:lastModifiedBy>Ben Nienhuis</cp:lastModifiedBy>
  <cp:revision>8</cp:revision>
  <dcterms:created xsi:type="dcterms:W3CDTF">2021-01-11T10:50:43Z</dcterms:created>
  <dcterms:modified xsi:type="dcterms:W3CDTF">2023-02-13T14:27:59Z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0x010100F4FEFE2E46C86D4A9898CCC49B418B36</vt:lpwstr>
  </property>
</Properties>
</file>